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70" r:id="rId5"/>
    <p:sldId id="269" r:id="rId6"/>
    <p:sldId id="257" r:id="rId7"/>
    <p:sldId id="304" r:id="rId8"/>
    <p:sldId id="278" r:id="rId9"/>
    <p:sldId id="279" r:id="rId10"/>
    <p:sldId id="283" r:id="rId11"/>
    <p:sldId id="284" r:id="rId12"/>
    <p:sldId id="275" r:id="rId13"/>
    <p:sldId id="276" r:id="rId14"/>
    <p:sldId id="292" r:id="rId15"/>
    <p:sldId id="293" r:id="rId16"/>
    <p:sldId id="294" r:id="rId17"/>
    <p:sldId id="302" r:id="rId18"/>
    <p:sldId id="296" r:id="rId19"/>
    <p:sldId id="300" r:id="rId20"/>
    <p:sldId id="303" r:id="rId21"/>
    <p:sldId id="305" r:id="rId22"/>
    <p:sldId id="313" r:id="rId23"/>
    <p:sldId id="314" r:id="rId24"/>
    <p:sldId id="310" r:id="rId25"/>
    <p:sldId id="323" r:id="rId26"/>
    <p:sldId id="324" r:id="rId27"/>
    <p:sldId id="311" r:id="rId28"/>
    <p:sldId id="325" r:id="rId29"/>
    <p:sldId id="312" r:id="rId30"/>
    <p:sldId id="306" r:id="rId31"/>
    <p:sldId id="308" r:id="rId32"/>
    <p:sldId id="309" r:id="rId33"/>
    <p:sldId id="297" r:id="rId34"/>
    <p:sldId id="316" r:id="rId35"/>
    <p:sldId id="317" r:id="rId36"/>
    <p:sldId id="318" r:id="rId37"/>
    <p:sldId id="268" r:id="rId38"/>
    <p:sldId id="321" r:id="rId39"/>
    <p:sldId id="295" r:id="rId40"/>
    <p:sldId id="322" r:id="rId41"/>
    <p:sldId id="319" r:id="rId42"/>
    <p:sldId id="32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pPr/>
              <a:t>6/22/2021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pPr/>
              <a:t>6/22/2021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C18EDB7D-539F-4275-864A-67112C1B715F}" type="datetime1">
              <a:rPr lang="en-US" smtClean="0"/>
              <a:t>6/22/2021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Astronomical image colourisation and super-resolution using GANS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42D5-6BF2-4605-A288-C65702075B27}" type="datetime1">
              <a:rPr lang="en-US" smtClean="0"/>
              <a:t>6/22/2021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3ED0-AB9C-4D87-99DD-A93A1003EAE9}" type="datetime1">
              <a:rPr lang="en-US" smtClean="0"/>
              <a:t>6/22/2021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E3EE1-2361-47A3-A7A7-B522A349704C}" type="datetime1">
              <a:rPr lang="en-US" smtClean="0"/>
              <a:t>6/22/2021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30724-6B00-4C27-81D2-4CD7975D15C6}" type="datetime1">
              <a:rPr lang="en-US" smtClean="0"/>
              <a:t>6/22/2021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FDE84-BC21-4038-B8C3-7029E7C9F7A2}" type="datetime1">
              <a:rPr lang="en-US" smtClean="0"/>
              <a:t>6/22/2021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3602C-74C0-46DF-9964-BF6CC7D4B235}" type="datetime1">
              <a:rPr lang="en-US" smtClean="0"/>
              <a:t>6/22/2021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0157-1601-43C9-933F-67FF3626D800}" type="datetime1">
              <a:rPr lang="en-US" smtClean="0"/>
              <a:t>6/22/2021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1B7E8-7625-430B-8F6E-99BDB0148958}" type="datetime1">
              <a:rPr lang="en-US" smtClean="0"/>
              <a:t>6/22/2021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3F5A0-13FA-4A34-A2F9-7742C6E9564B}" type="datetime1">
              <a:rPr lang="en-US" smtClean="0"/>
              <a:t>6/22/2021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2BA9D-3D8C-46F9-936C-B8713116983F}" type="datetime1">
              <a:rPr lang="en-US" smtClean="0"/>
              <a:t>6/22/2021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B705BAD-BA9B-4107-B24F-0DF3B04C3636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Astronomical image colourisation and super-resolution using GANS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90475" y="2263807"/>
            <a:ext cx="6458900" cy="2503502"/>
          </a:xfrm>
        </p:spPr>
        <p:txBody>
          <a:bodyPr anchor="ctr">
            <a:normAutofit fontScale="90000"/>
          </a:bodyPr>
          <a:lstStyle/>
          <a:p>
            <a:r>
              <a:rPr lang="en-US" sz="1600" dirty="0" err="1"/>
              <a:t>K.K.Wagh</a:t>
            </a:r>
            <a:r>
              <a:rPr lang="en-US" sz="1600" dirty="0"/>
              <a:t> Institute of Engineering Education &amp; Research</a:t>
            </a:r>
            <a:br>
              <a:rPr lang="en-US" sz="1600" dirty="0"/>
            </a:br>
            <a:br>
              <a:rPr lang="en-US" sz="1600" dirty="0"/>
            </a:br>
            <a:br>
              <a:rPr lang="en-US" dirty="0"/>
            </a:br>
            <a:r>
              <a:rPr lang="en-IN" sz="3600" dirty="0">
                <a:cs typeface="Times New Roman" panose="02020603050405020304" pitchFamily="18" charset="0"/>
              </a:rPr>
              <a:t>Astronomical image colourisation and </a:t>
            </a:r>
            <a:r>
              <a:rPr lang="en-IN" sz="4000" dirty="0">
                <a:cs typeface="Times New Roman" panose="02020603050405020304" pitchFamily="18" charset="0"/>
              </a:rPr>
              <a:t>super-resolution</a:t>
            </a:r>
            <a:r>
              <a:rPr lang="en-IN" sz="3600" dirty="0">
                <a:cs typeface="Times New Roman" panose="02020603050405020304" pitchFamily="18" charset="0"/>
              </a:rPr>
              <a:t> using GANS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90475" y="4878024"/>
            <a:ext cx="5326893" cy="62143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Group Id 23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Internal Guide </a:t>
            </a:r>
            <a:r>
              <a:rPr lang="en-IN" dirty="0">
                <a:solidFill>
                  <a:srgbClr val="514843"/>
                </a:solidFill>
              </a:rPr>
              <a:t>Prof</a:t>
            </a:r>
            <a:r>
              <a:rPr lang="en-IN" dirty="0">
                <a:solidFill>
                  <a:srgbClr val="000000"/>
                </a:solidFill>
              </a:rPr>
              <a:t>.</a:t>
            </a:r>
            <a:r>
              <a:rPr lang="en-IN" b="1" dirty="0">
                <a:solidFill>
                  <a:srgbClr val="000000"/>
                </a:solidFill>
              </a:rPr>
              <a:t> </a:t>
            </a:r>
            <a:r>
              <a:rPr lang="en-IN" sz="1800" dirty="0" err="1"/>
              <a:t>Dr.</a:t>
            </a:r>
            <a:r>
              <a:rPr lang="en-IN" sz="1800" dirty="0"/>
              <a:t> S. M. </a:t>
            </a:r>
            <a:r>
              <a:rPr lang="en-IN" sz="1800" dirty="0" err="1"/>
              <a:t>Kamalapur</a:t>
            </a:r>
            <a:r>
              <a:rPr lang="en-IN" sz="1800" dirty="0"/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9415" y="3344239"/>
            <a:ext cx="2677887" cy="215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C:\Users\itdept\Desktop\Revision2_NAAC_Criteria\KKW Building photo. 27-4-17.jp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62502" y="1310866"/>
            <a:ext cx="5229497" cy="1989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2C80E9-61F1-4D31-9AB6-67044C9A0658}"/>
              </a:ext>
            </a:extLst>
          </p:cNvPr>
          <p:cNvSpPr txBox="1"/>
          <p:nvPr/>
        </p:nvSpPr>
        <p:spPr>
          <a:xfrm>
            <a:off x="1932664" y="2565213"/>
            <a:ext cx="1842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Project Stage -II</a:t>
            </a:r>
            <a:br>
              <a:rPr lang="en-US" sz="1800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15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</a:rPr>
              <a:t>Tools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2000" dirty="0" err="1"/>
              <a:t>Tensorflow</a:t>
            </a: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Pytorch</a:t>
            </a: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Pandas</a:t>
            </a:r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Fastai</a:t>
            </a: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Numpy</a:t>
            </a: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2000" dirty="0" err="1"/>
              <a:t>Matplotllib</a:t>
            </a: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2000" dirty="0"/>
              <a:t>Google </a:t>
            </a:r>
            <a:r>
              <a:rPr lang="en-US" sz="2000" dirty="0" err="1"/>
              <a:t>Colaboratory</a:t>
            </a: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6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Colorization </a:t>
            </a:r>
            <a:r>
              <a:rPr lang="en-US" sz="2800" dirty="0">
                <a:effectLst/>
              </a:rPr>
              <a:t>Technique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Image Colorization with residual encoders using the Resnet-18 architecture </a:t>
            </a:r>
          </a:p>
          <a:p>
            <a:r>
              <a:rPr lang="en-US" sz="2000" dirty="0"/>
              <a:t>Initial</a:t>
            </a:r>
            <a:r>
              <a:rPr lang="en-US" dirty="0"/>
              <a:t>ly, we use create a U-net architecture with ResNet18 as it’s backbone</a:t>
            </a:r>
            <a:endParaRPr lang="en-US" sz="2000" dirty="0"/>
          </a:p>
          <a:p>
            <a:r>
              <a:rPr lang="en-US" sz="2000" dirty="0"/>
              <a:t>Training the U-net generator independently over L1 loss</a:t>
            </a:r>
          </a:p>
          <a:p>
            <a:r>
              <a:rPr lang="en-US" sz="2000" dirty="0"/>
              <a:t>Finally, training in an adversarial fashion to further optimize the outputs with patchy discriminator</a:t>
            </a:r>
          </a:p>
          <a:p>
            <a:endParaRPr lang="en-US" sz="2000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A1C287-13F9-427B-82E7-3647FAA1F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12" y="3823494"/>
            <a:ext cx="2194560" cy="2194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7EA0D7-2069-4486-8C70-20866B363FA1}"/>
              </a:ext>
            </a:extLst>
          </p:cNvPr>
          <p:cNvSpPr txBox="1"/>
          <p:nvPr/>
        </p:nvSpPr>
        <p:spPr>
          <a:xfrm>
            <a:off x="2148763" y="6110129"/>
            <a:ext cx="2361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 2a: Black &amp; White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510493-790C-488A-A0A9-678B6677D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48" y="3886200"/>
            <a:ext cx="2194560" cy="21945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94D269-983C-4D32-931F-AF1DEA2E63A6}"/>
              </a:ext>
            </a:extLst>
          </p:cNvPr>
          <p:cNvSpPr txBox="1"/>
          <p:nvPr/>
        </p:nvSpPr>
        <p:spPr>
          <a:xfrm>
            <a:off x="6994048" y="6110129"/>
            <a:ext cx="2361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 2a: Colorized output</a:t>
            </a:r>
          </a:p>
        </p:txBody>
      </p:sp>
    </p:spTree>
    <p:extLst>
      <p:ext uri="{BB962C8B-B14F-4D97-AF65-F5344CB8AC3E}">
        <p14:creationId xmlns:p14="http://schemas.microsoft.com/office/powerpoint/2010/main" val="197453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Upscaling </a:t>
            </a:r>
            <a:r>
              <a:rPr lang="en-US" sz="2800" dirty="0">
                <a:effectLst/>
              </a:rPr>
              <a:t>Technique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SR-GAN works well with for single image super-resolution as it also uses an intelligent content loss function that uses pre-trained VGG-net layers.</a:t>
            </a:r>
          </a:p>
          <a:p>
            <a:r>
              <a:rPr lang="en-US" dirty="0"/>
              <a:t>We use a perceptual loss function which consists of an adversarial loss and a content loss.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A3FE03-16E4-4072-902F-BD64C0F45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0" y="3285840"/>
            <a:ext cx="2160048" cy="2160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E8342F-61DB-4032-B194-2FC85BDC7A5D}"/>
              </a:ext>
            </a:extLst>
          </p:cNvPr>
          <p:cNvSpPr txBox="1"/>
          <p:nvPr/>
        </p:nvSpPr>
        <p:spPr>
          <a:xfrm>
            <a:off x="2562595" y="5441950"/>
            <a:ext cx="2361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 11a: Blurred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965A1-32C6-447C-ABF2-7D9ABF5E8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87" y="3255822"/>
            <a:ext cx="2160048" cy="2160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FB96CE-2652-4488-815B-D148D544E7C0}"/>
              </a:ext>
            </a:extLst>
          </p:cNvPr>
          <p:cNvSpPr txBox="1"/>
          <p:nvPr/>
        </p:nvSpPr>
        <p:spPr>
          <a:xfrm>
            <a:off x="6472582" y="5415870"/>
            <a:ext cx="2361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 11a: Upscaled output</a:t>
            </a:r>
          </a:p>
        </p:txBody>
      </p:sp>
    </p:spTree>
    <p:extLst>
      <p:ext uri="{BB962C8B-B14F-4D97-AF65-F5344CB8AC3E}">
        <p14:creationId xmlns:p14="http://schemas.microsoft.com/office/powerpoint/2010/main" val="33742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</a:rPr>
              <a:t>Implementation Status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3382" y="2288220"/>
            <a:ext cx="9982200" cy="4572000"/>
          </a:xfrm>
        </p:spPr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We try different models to find the most efficient methodology to colorize the images</a:t>
            </a:r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Different U-net architectures have been trained over the COCO dataset so as to generalize the model to a greater extent.</a:t>
            </a:r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We explore the model performance in RGB as well as L*a*b color space</a:t>
            </a:r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A study of different architectures namely basic U-net, ResNet18 U-net has been implemented and tested </a:t>
            </a:r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96EF12-1ABD-4FF4-9C9B-FDBC0CD4E1FD}"/>
              </a:ext>
            </a:extLst>
          </p:cNvPr>
          <p:cNvSpPr txBox="1"/>
          <p:nvPr/>
        </p:nvSpPr>
        <p:spPr>
          <a:xfrm>
            <a:off x="1225118" y="6187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0AA51-2C4D-4BAB-8AF1-6A247A6FCD41}"/>
              </a:ext>
            </a:extLst>
          </p:cNvPr>
          <p:cNvSpPr txBox="1"/>
          <p:nvPr/>
        </p:nvSpPr>
        <p:spPr>
          <a:xfrm>
            <a:off x="4663328" y="1546025"/>
            <a:ext cx="407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Colorization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06941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</a:rPr>
              <a:t>Implementation Status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03382" y="2288220"/>
            <a:ext cx="9982200" cy="457200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1800"/>
              </a:spcBef>
              <a:buNone/>
            </a:pP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96EF12-1ABD-4FF4-9C9B-FDBC0CD4E1FD}"/>
              </a:ext>
            </a:extLst>
          </p:cNvPr>
          <p:cNvSpPr txBox="1"/>
          <p:nvPr/>
        </p:nvSpPr>
        <p:spPr>
          <a:xfrm>
            <a:off x="1225118" y="6187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0AA51-2C4D-4BAB-8AF1-6A247A6FCD41}"/>
              </a:ext>
            </a:extLst>
          </p:cNvPr>
          <p:cNvSpPr txBox="1"/>
          <p:nvPr/>
        </p:nvSpPr>
        <p:spPr>
          <a:xfrm>
            <a:off x="4663328" y="1546025"/>
            <a:ext cx="407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Upscaling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5822C-39B5-440F-8E64-35B9CF563785}"/>
              </a:ext>
            </a:extLst>
          </p:cNvPr>
          <p:cNvSpPr txBox="1"/>
          <p:nvPr/>
        </p:nvSpPr>
        <p:spPr>
          <a:xfrm>
            <a:off x="1225118" y="2441359"/>
            <a:ext cx="925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6" name="Content Placeholder 13">
            <a:extLst>
              <a:ext uri="{FF2B5EF4-FFF2-40B4-BE49-F238E27FC236}">
                <a16:creationId xmlns:a16="http://schemas.microsoft.com/office/drawing/2014/main" id="{F4667A6D-AF66-45C3-B4BA-5768208D6BEB}"/>
              </a:ext>
            </a:extLst>
          </p:cNvPr>
          <p:cNvSpPr txBox="1">
            <a:spLocks/>
          </p:cNvSpPr>
          <p:nvPr/>
        </p:nvSpPr>
        <p:spPr>
          <a:xfrm>
            <a:off x="1255782" y="244062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Image Upscaling has been successfully demonstrated using transferred learning and has shown promising results. </a:t>
            </a:r>
          </a:p>
          <a:p>
            <a:r>
              <a:rPr lang="en-US" dirty="0"/>
              <a:t>We used </a:t>
            </a:r>
            <a:r>
              <a:rPr lang="en-US" dirty="0" err="1"/>
              <a:t>Ledig’s</a:t>
            </a:r>
            <a:r>
              <a:rPr lang="en-US" dirty="0"/>
              <a:t> VGG-based SRGAN architecture to implement the same.</a:t>
            </a:r>
          </a:p>
          <a:p>
            <a:r>
              <a:rPr lang="en-US" dirty="0"/>
              <a:t>We fine tuned </a:t>
            </a:r>
            <a:r>
              <a:rPr lang="en-US" dirty="0" err="1"/>
              <a:t>Ledig’s</a:t>
            </a:r>
            <a:r>
              <a:rPr lang="en-US" dirty="0"/>
              <a:t> SRGAN’s weights on our cherry picked image dataset.</a:t>
            </a:r>
          </a:p>
          <a:p>
            <a:r>
              <a:rPr lang="en-US" dirty="0"/>
              <a:t>We compared the pre-trained and post-trained output with Wide Activation SRGAN (WDSR GAN) and Enhanced Deep Learning SR GAN (EDSR GAN)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3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Results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The testing pipeline has been set up to evaluate the model performance by calculating distance metrics, i.e. L1 and L2 loss of the predictions and target</a:t>
            </a:r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We evaluate the outputs in RGB and L*a*b color spaces</a:t>
            </a:r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GANs are particularly hard to evaluate quantitatively. Having said that, we have achieved visually appealing results which, when evaluated qualitatively, are quite convincing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028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Results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CEAC8C-FDC1-4B0A-9E60-C5E860CFC9BD}"/>
              </a:ext>
            </a:extLst>
          </p:cNvPr>
          <p:cNvSpPr txBox="1"/>
          <p:nvPr/>
        </p:nvSpPr>
        <p:spPr>
          <a:xfrm>
            <a:off x="3912597" y="4603096"/>
            <a:ext cx="211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 trained Resnet-18 (L*a*b)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C76786-C9EF-4352-BD9E-38DC95BEDB47}"/>
              </a:ext>
            </a:extLst>
          </p:cNvPr>
          <p:cNvSpPr txBox="1"/>
          <p:nvPr/>
        </p:nvSpPr>
        <p:spPr>
          <a:xfrm>
            <a:off x="8922854" y="4577772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trained Resnet 18 (L*a*b)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74823B-9D4B-4086-87F0-41D207FA0A7C}"/>
              </a:ext>
            </a:extLst>
          </p:cNvPr>
          <p:cNvSpPr txBox="1"/>
          <p:nvPr/>
        </p:nvSpPr>
        <p:spPr>
          <a:xfrm>
            <a:off x="6234791" y="4579325"/>
            <a:ext cx="222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Pre-trained Resnet-18 (RGB)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C04FF5-239E-4C38-B617-14E3D30A0D32}"/>
              </a:ext>
            </a:extLst>
          </p:cNvPr>
          <p:cNvSpPr txBox="1"/>
          <p:nvPr/>
        </p:nvSpPr>
        <p:spPr>
          <a:xfrm>
            <a:off x="1017037" y="4603096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  <a:endParaRPr lang="en-IN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A17B7CB-B1E9-4311-892D-93208967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68" y="1892559"/>
            <a:ext cx="2354001" cy="23321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EEFD314-0A6B-416E-87A1-DBED0B263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753" y="1892559"/>
            <a:ext cx="2371143" cy="2378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526141-A454-487A-A770-77904864A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91" y="1878419"/>
            <a:ext cx="2375168" cy="2360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C5401CE-D6E7-4DA3-B6C8-0E0AFFB75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2854" y="1869524"/>
            <a:ext cx="2384891" cy="23551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95568E-1AEB-47A9-B716-EC8916720AD3}"/>
              </a:ext>
            </a:extLst>
          </p:cNvPr>
          <p:cNvSpPr txBox="1"/>
          <p:nvPr/>
        </p:nvSpPr>
        <p:spPr>
          <a:xfrm>
            <a:off x="959768" y="4603096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387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Results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656C13-AFAF-437C-9D25-E6678B5E403B}"/>
              </a:ext>
            </a:extLst>
          </p:cNvPr>
          <p:cNvSpPr txBox="1"/>
          <p:nvPr/>
        </p:nvSpPr>
        <p:spPr>
          <a:xfrm>
            <a:off x="1032029" y="1482204"/>
            <a:ext cx="609452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Results of SRGAN (Upscaling):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328E0D-6F4F-4747-8708-1A5F3D541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36" y="2091461"/>
            <a:ext cx="2893353" cy="2893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AA46CF-8824-4502-9AD5-DAC5CCB0C2D6}"/>
              </a:ext>
            </a:extLst>
          </p:cNvPr>
          <p:cNvSpPr txBox="1"/>
          <p:nvPr/>
        </p:nvSpPr>
        <p:spPr>
          <a:xfrm>
            <a:off x="1842019" y="5062192"/>
            <a:ext cx="1829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4E75E1-4391-4908-BEB5-01FD31063C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23" y="2097271"/>
            <a:ext cx="2893353" cy="2893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6D2B7F-C3B7-432E-9FC0-1B06640AFB51}"/>
              </a:ext>
            </a:extLst>
          </p:cNvPr>
          <p:cNvSpPr txBox="1"/>
          <p:nvPr/>
        </p:nvSpPr>
        <p:spPr>
          <a:xfrm>
            <a:off x="5488219" y="5036467"/>
            <a:ext cx="182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 trained SRGAN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8DA731-ACD5-48EC-AF09-96F7885400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770" y="2094410"/>
            <a:ext cx="2890404" cy="28904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4CD452-10AD-4411-AA06-C08DD5E80095}"/>
              </a:ext>
            </a:extLst>
          </p:cNvPr>
          <p:cNvSpPr txBox="1"/>
          <p:nvPr/>
        </p:nvSpPr>
        <p:spPr>
          <a:xfrm>
            <a:off x="8865950" y="5162750"/>
            <a:ext cx="241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SRGAN Fine tuned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925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Results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656C13-AFAF-437C-9D25-E6678B5E403B}"/>
              </a:ext>
            </a:extLst>
          </p:cNvPr>
          <p:cNvSpPr txBox="1"/>
          <p:nvPr/>
        </p:nvSpPr>
        <p:spPr>
          <a:xfrm>
            <a:off x="1032029" y="1482204"/>
            <a:ext cx="609452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Results of SRGAN (Upscaling):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CD452-10AD-4411-AA06-C08DD5E80095}"/>
              </a:ext>
            </a:extLst>
          </p:cNvPr>
          <p:cNvSpPr txBox="1"/>
          <p:nvPr/>
        </p:nvSpPr>
        <p:spPr>
          <a:xfrm>
            <a:off x="1526295" y="4906722"/>
            <a:ext cx="241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SRGAN Fine tuned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48132F-660F-49F4-A1FE-D82B04A6F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504" y="2071898"/>
            <a:ext cx="2890404" cy="28904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36227-3B3B-4E65-A30F-61D3A0B01065}"/>
              </a:ext>
            </a:extLst>
          </p:cNvPr>
          <p:cNvSpPr txBox="1"/>
          <p:nvPr/>
        </p:nvSpPr>
        <p:spPr>
          <a:xfrm>
            <a:off x="5284492" y="4906722"/>
            <a:ext cx="241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WD SRGAN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BEF874-EEA8-4241-9D69-E0AF7B3EF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78" y="2071898"/>
            <a:ext cx="2890403" cy="28904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018BB6-9323-411B-9E7F-14CC7EBE4807}"/>
              </a:ext>
            </a:extLst>
          </p:cNvPr>
          <p:cNvSpPr txBox="1"/>
          <p:nvPr/>
        </p:nvSpPr>
        <p:spPr>
          <a:xfrm>
            <a:off x="8794457" y="4911770"/>
            <a:ext cx="241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 SRGAN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7B71201-E9B7-4184-91B9-89C34507B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65" y="2071898"/>
            <a:ext cx="2890404" cy="289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6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37066-5BB4-4970-A014-6213F4C5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6F0DD6-632E-418E-ACD5-29095C36E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18" y="1655684"/>
            <a:ext cx="4461030" cy="446103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E437C-612D-435F-B56F-29DB3112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9DCB73-00BF-463F-B368-1BEBD8C78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553" y="1655685"/>
            <a:ext cx="4461029" cy="44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492A-EEF5-4FCE-B210-2618CF160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8975" y="1419638"/>
            <a:ext cx="5734050" cy="576941"/>
          </a:xfrm>
        </p:spPr>
        <p:txBody>
          <a:bodyPr>
            <a:normAutofit fontScale="90000"/>
          </a:bodyPr>
          <a:lstStyle/>
          <a:p>
            <a:r>
              <a:rPr lang="en-US" dirty="0"/>
              <a:t>Team members</a:t>
            </a:r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FEBEE4-935B-49A4-B841-A28C3FD9E1AC}"/>
              </a:ext>
            </a:extLst>
          </p:cNvPr>
          <p:cNvGraphicFramePr/>
          <p:nvPr/>
        </p:nvGraphicFramePr>
        <p:xfrm>
          <a:off x="1633490" y="2465430"/>
          <a:ext cx="7510510" cy="26569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23895">
                  <a:extLst>
                    <a:ext uri="{9D8B030D-6E8A-4147-A177-3AD203B41FA5}">
                      <a16:colId xmlns:a16="http://schemas.microsoft.com/office/drawing/2014/main" val="3977356348"/>
                    </a:ext>
                  </a:extLst>
                </a:gridCol>
                <a:gridCol w="2232039">
                  <a:extLst>
                    <a:ext uri="{9D8B030D-6E8A-4147-A177-3AD203B41FA5}">
                      <a16:colId xmlns:a16="http://schemas.microsoft.com/office/drawing/2014/main" val="663822442"/>
                    </a:ext>
                  </a:extLst>
                </a:gridCol>
                <a:gridCol w="3654576">
                  <a:extLst>
                    <a:ext uri="{9D8B030D-6E8A-4147-A177-3AD203B41FA5}">
                      <a16:colId xmlns:a16="http://schemas.microsoft.com/office/drawing/2014/main" val="1580487103"/>
                    </a:ext>
                  </a:extLst>
                </a:gridCol>
              </a:tblGrid>
              <a:tr h="552271">
                <a:tc>
                  <a:txBody>
                    <a:bodyPr/>
                    <a:lstStyle/>
                    <a:p>
                      <a:pPr marL="45720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Division./           Roll No.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Exam Seat No.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ctr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Name of the student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814255278"/>
                  </a:ext>
                </a:extLst>
              </a:tr>
              <a:tr h="453250">
                <a:tc>
                  <a:txBody>
                    <a:bodyPr/>
                    <a:lstStyle/>
                    <a:p>
                      <a:pPr marL="45720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IN" sz="1600" b="1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  <a:endParaRPr lang="en-US" sz="1600" b="1" i="0" u="none" strike="noStrik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/>
                        <a:t>B150134261</a:t>
                      </a:r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cs typeface="Times New Roman" panose="02020603050405020304" pitchFamily="18" charset="0"/>
                        </a:rPr>
                        <a:t>Shreyas </a:t>
                      </a:r>
                      <a:r>
                        <a:rPr lang="en-IN" sz="1600" b="0" i="0" u="none" strike="noStrike" dirty="0" err="1">
                          <a:solidFill>
                            <a:srgbClr val="000000"/>
                          </a:solidFill>
                          <a:effectLst/>
                          <a:cs typeface="Times New Roman" panose="02020603050405020304" pitchFamily="18" charset="0"/>
                        </a:rPr>
                        <a:t>Kalvankar</a:t>
                      </a:r>
                      <a:r>
                        <a:rPr lang="en-IN" sz="1600" dirty="0">
                          <a:solidFill>
                            <a:srgbClr val="000000"/>
                          </a:solidFill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632288605"/>
                  </a:ext>
                </a:extLst>
              </a:tr>
              <a:tr h="552934">
                <a:tc>
                  <a:txBody>
                    <a:bodyPr/>
                    <a:lstStyle/>
                    <a:p>
                      <a:pPr marL="45720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IN" sz="1600" b="1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18</a:t>
                      </a:r>
                      <a:endParaRPr lang="en-US" sz="1600" b="1" i="0" u="none" strike="noStrik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/>
                        <a:t>B150134296</a:t>
                      </a:r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IN" sz="1600" b="0" i="0" u="none" strike="noStrike" dirty="0" err="1">
                          <a:solidFill>
                            <a:srgbClr val="000000"/>
                          </a:solidFill>
                          <a:effectLst/>
                          <a:cs typeface="Times New Roman" panose="02020603050405020304" pitchFamily="18" charset="0"/>
                        </a:rPr>
                        <a:t>Hrushikesh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cs typeface="Times New Roman" panose="02020603050405020304" pitchFamily="18" charset="0"/>
                        </a:rPr>
                        <a:t> Pandit 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476119932"/>
                  </a:ext>
                </a:extLst>
              </a:tr>
              <a:tr h="549266">
                <a:tc>
                  <a:txBody>
                    <a:bodyPr/>
                    <a:lstStyle/>
                    <a:p>
                      <a:pPr marL="45720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IN" sz="1600" b="1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19</a:t>
                      </a:r>
                      <a:endParaRPr lang="en-US" sz="1600" b="1" i="0" u="none" strike="noStrik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just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/>
                        <a:t>B150134299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cs typeface="Times New Roman" panose="02020603050405020304" pitchFamily="18" charset="0"/>
                        </a:rPr>
                        <a:t>Pranav Parwate 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1035022668"/>
                  </a:ext>
                </a:extLst>
              </a:tr>
              <a:tr h="549266">
                <a:tc>
                  <a:txBody>
                    <a:bodyPr/>
                    <a:lstStyle/>
                    <a:p>
                      <a:pPr marL="45720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IN" sz="1600" b="1" i="0" u="none" strike="noStrike" dirty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20</a:t>
                      </a:r>
                      <a:endParaRPr lang="en-US" sz="1600" b="1" i="0" u="none" strike="noStrike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600" dirty="0"/>
                        <a:t>B150134303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marL="457200" algn="l" fontAlgn="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cs typeface="Times New Roman" panose="02020603050405020304" pitchFamily="18" charset="0"/>
                        </a:rPr>
                        <a:t>Atharva Patil </a:t>
                      </a:r>
                      <a:endParaRPr lang="en-US" sz="16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9525" marB="0"/>
                </a:tc>
                <a:extLst>
                  <a:ext uri="{0D108BD9-81ED-4DB2-BD59-A6C34878D82A}">
                    <a16:rowId xmlns:a16="http://schemas.microsoft.com/office/drawing/2014/main" val="921401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900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3D829-2D78-48ED-A712-D4BF5E1E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F90F64-3B5A-428D-9915-19382E8B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B752E-1CD8-4A30-93C2-A2EF51263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41" y="1785521"/>
            <a:ext cx="4201357" cy="4201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456A7D-3C6B-41B8-8CF5-FA8C9AD99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71" y="1785520"/>
            <a:ext cx="4201357" cy="420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ABB23-821F-4EC9-9CB7-991184A2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590CF-DBD3-4221-91C5-4A328A8E6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Pixel wise mean: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8D712D-5257-41F4-A8AE-160B9B86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1A493-25EA-469D-8F5D-83EA1D3C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66" y="2566702"/>
            <a:ext cx="913575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3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D4034-C1C2-4CA2-B72D-B3E36455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B413DC-BF61-4177-99AD-30602FB49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8" y="1926666"/>
            <a:ext cx="4951041" cy="372480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1A33C-419C-427E-85B4-20AF838EC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FEC18-CEE7-4CDA-871B-C6BA006E3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41" y="1926666"/>
            <a:ext cx="5136066" cy="38640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82B3C0-FA09-4E26-AE5C-8B7C1F70AD41}"/>
              </a:ext>
            </a:extLst>
          </p:cNvPr>
          <p:cNvSpPr txBox="1"/>
          <p:nvPr/>
        </p:nvSpPr>
        <p:spPr>
          <a:xfrm>
            <a:off x="7804401" y="5790671"/>
            <a:ext cx="2458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Fine Tuned Resnet-18 (L*a*b)</a:t>
            </a:r>
            <a:endParaRPr lang="en-IN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52C1D-2AEE-4B22-9098-0416B00E350A}"/>
              </a:ext>
            </a:extLst>
          </p:cNvPr>
          <p:cNvSpPr txBox="1"/>
          <p:nvPr/>
        </p:nvSpPr>
        <p:spPr>
          <a:xfrm>
            <a:off x="2488157" y="5803872"/>
            <a:ext cx="2458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Pre-trained Resnet-18 (L*a*b)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94571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A2C82-F75F-4688-9F0E-A9657DD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F4D4-6B62-4DDE-B8CC-2265B9880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B38367-1063-45A2-A252-708C3561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3D03C-388C-4637-8671-DC4C64D1E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794" y="2201697"/>
            <a:ext cx="4827583" cy="3631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47D8DE-CE3C-47F5-BA0C-0BDFF06D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92" y="2201697"/>
            <a:ext cx="4789155" cy="3631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F2D632-BF79-4FA4-A942-244120333C55}"/>
              </a:ext>
            </a:extLst>
          </p:cNvPr>
          <p:cNvSpPr txBox="1"/>
          <p:nvPr/>
        </p:nvSpPr>
        <p:spPr>
          <a:xfrm>
            <a:off x="2804544" y="5802868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7237D-4EB0-4D27-9199-1FC60917C048}"/>
              </a:ext>
            </a:extLst>
          </p:cNvPr>
          <p:cNvSpPr txBox="1"/>
          <p:nvPr/>
        </p:nvSpPr>
        <p:spPr>
          <a:xfrm>
            <a:off x="7921021" y="5802868"/>
            <a:ext cx="2006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U-net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67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10F-7D26-4CF1-B23F-D240BF96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6B06B2-2C02-4E99-BFB8-6B583B90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188" y="2894121"/>
            <a:ext cx="8290106" cy="238340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D68E4-60A9-4E6E-AFD3-E0EF7267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19D23F-8FF0-4DEA-92FE-3079F9A46B72}"/>
              </a:ext>
            </a:extLst>
          </p:cNvPr>
          <p:cNvSpPr txBox="1">
            <a:spLocks/>
          </p:cNvSpPr>
          <p:nvPr/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Channel wise mean of fine-tuned ResNet18 U-net:</a:t>
            </a:r>
          </a:p>
        </p:txBody>
      </p:sp>
    </p:spTree>
    <p:extLst>
      <p:ext uri="{BB962C8B-B14F-4D97-AF65-F5344CB8AC3E}">
        <p14:creationId xmlns:p14="http://schemas.microsoft.com/office/powerpoint/2010/main" val="159527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B8B0E-F384-4945-A502-34F0B437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74FECF-695A-41B8-9BFB-7B4684FD0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31" y="1600200"/>
            <a:ext cx="6077138" cy="45720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4D122-44D8-4A15-850C-C6FDEDCE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</a:p>
        </p:txBody>
      </p:sp>
    </p:spTree>
    <p:extLst>
      <p:ext uri="{BB962C8B-B14F-4D97-AF65-F5344CB8AC3E}">
        <p14:creationId xmlns:p14="http://schemas.microsoft.com/office/powerpoint/2010/main" val="311425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310F-7D26-4CF1-B23F-D240BF96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D68E4-60A9-4E6E-AFD3-E0EF7267D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819D23F-8FF0-4DEA-92FE-3079F9A46B72}"/>
              </a:ext>
            </a:extLst>
          </p:cNvPr>
          <p:cNvSpPr txBox="1">
            <a:spLocks/>
          </p:cNvSpPr>
          <p:nvPr/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 pixel mean of SR-GAN networks: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6E1F18-1E58-444B-8BBB-7D6290CB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9" y="2335697"/>
            <a:ext cx="9488224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8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6834D-D8D1-4802-B776-1FBC4FFF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55976-D643-4083-B206-87AD67322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Estimate:</a:t>
            </a:r>
            <a:r>
              <a:rPr lang="en-IN" dirty="0"/>
              <a:t> The model following is the semi detached Constructive Cost Model (COCOMO) for estimating the efforts required in the completion of the project.</a:t>
            </a:r>
          </a:p>
          <a:p>
            <a:pPr marL="457200" indent="-457200">
              <a:buAutoNum type="arabicParenR"/>
            </a:pPr>
            <a:r>
              <a:rPr lang="en-IN" dirty="0"/>
              <a:t>Object Point</a:t>
            </a:r>
          </a:p>
          <a:p>
            <a:pPr marL="457200" indent="-457200">
              <a:buAutoNum type="arabicParenR"/>
            </a:pPr>
            <a:r>
              <a:rPr lang="en-IN" dirty="0"/>
              <a:t>Function Point</a:t>
            </a:r>
          </a:p>
          <a:p>
            <a:pPr marL="457200" indent="-457200">
              <a:buAutoNum type="arabicParenR"/>
            </a:pPr>
            <a:r>
              <a:rPr lang="en-IN" dirty="0"/>
              <a:t>Lines of Source Code (KLOC)</a:t>
            </a:r>
          </a:p>
          <a:p>
            <a:pPr marL="0" indent="0">
              <a:buNone/>
            </a:pPr>
            <a:r>
              <a:rPr lang="en-US" dirty="0"/>
              <a:t>For our project, sizing information in the form of Lines of Source Code is used. </a:t>
            </a:r>
          </a:p>
          <a:p>
            <a:pPr marL="0" indent="0">
              <a:buNone/>
            </a:pPr>
            <a:r>
              <a:rPr lang="en-US" dirty="0"/>
              <a:t>The total lines of code, </a:t>
            </a:r>
          </a:p>
          <a:p>
            <a:pPr marL="0" indent="0">
              <a:buNone/>
            </a:pPr>
            <a:r>
              <a:rPr lang="en-US" dirty="0"/>
              <a:t>KLOC = 1000</a:t>
            </a:r>
          </a:p>
          <a:p>
            <a:pPr marL="0" indent="0">
              <a:buNone/>
            </a:pPr>
            <a:r>
              <a:rPr lang="en-US" dirty="0"/>
              <a:t>Equations: The initial effort(</a:t>
            </a:r>
            <a:r>
              <a:rPr lang="en-US" dirty="0" err="1"/>
              <a:t>Ei</a:t>
            </a:r>
            <a:r>
              <a:rPr lang="en-US" dirty="0"/>
              <a:t>) in man-months is calculated using equations: E = ax(KLOC) b where, 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619F632-2DBC-48FC-B2DF-34BCE95AE6B0}"/>
              </a:ext>
            </a:extLst>
          </p:cNvPr>
          <p:cNvSpPr txBox="1">
            <a:spLocks/>
          </p:cNvSpPr>
          <p:nvPr/>
        </p:nvSpPr>
        <p:spPr>
          <a:xfrm>
            <a:off x="3030876" y="6303476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5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5B910-2B01-47F0-9F13-AFABE1642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= 3.0, b = 1.12, for a semi-detached project</a:t>
            </a:r>
          </a:p>
          <a:p>
            <a:r>
              <a:rPr lang="en-US" dirty="0"/>
              <a:t> E = Efforts in person-hours E = 4.5 PM </a:t>
            </a:r>
          </a:p>
          <a:p>
            <a:r>
              <a:rPr lang="en-US" dirty="0"/>
              <a:t> D = ax(E) b Where, a = 2.5, b = 0.35, for a semi-detached project</a:t>
            </a:r>
          </a:p>
          <a:p>
            <a:r>
              <a:rPr lang="en-US" dirty="0"/>
              <a:t> D = Duration of Project in months </a:t>
            </a:r>
            <a:r>
              <a:rPr lang="en-IN" dirty="0"/>
              <a:t>D = 12 Months</a:t>
            </a:r>
            <a:endParaRPr lang="en-US" dirty="0"/>
          </a:p>
          <a:p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94438B5-6750-41D7-8D47-8A45A3F16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</p:spPr>
        <p:txBody>
          <a:bodyPr/>
          <a:lstStyle/>
          <a:p>
            <a:r>
              <a:rPr lang="en-US" dirty="0"/>
              <a:t>Cost Estimation</a:t>
            </a:r>
            <a:endParaRPr lang="en-IN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40F147-E9F3-4454-A383-3EC817D0DB57}"/>
              </a:ext>
            </a:extLst>
          </p:cNvPr>
          <p:cNvSpPr txBox="1">
            <a:spLocks/>
          </p:cNvSpPr>
          <p:nvPr/>
        </p:nvSpPr>
        <p:spPr>
          <a:xfrm>
            <a:off x="3012214" y="6331469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18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8C7BC-0752-4C35-A4AC-871026F3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Estimation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61833-2912-4E21-BFE4-E0F367F1C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 = </a:t>
            </a:r>
            <a:r>
              <a:rPr lang="en-US" dirty="0" err="1"/>
              <a:t>D∗Cp</a:t>
            </a:r>
            <a:r>
              <a:rPr lang="en-US" dirty="0"/>
              <a:t> ∗ </a:t>
            </a:r>
            <a:r>
              <a:rPr lang="en-US" dirty="0" err="1"/>
              <a:t>hrs</a:t>
            </a:r>
            <a:r>
              <a:rPr lang="en-US" dirty="0"/>
              <a:t> = 12 * 40 * 160 = Rs 76,800 </a:t>
            </a:r>
          </a:p>
          <a:p>
            <a:r>
              <a:rPr lang="en-US" dirty="0"/>
              <a:t>Where, C = Cost of project </a:t>
            </a:r>
          </a:p>
          <a:p>
            <a:r>
              <a:rPr lang="en-US" dirty="0"/>
              <a:t>D = Duration </a:t>
            </a:r>
            <a:r>
              <a:rPr lang="en-US"/>
              <a:t>in Months</a:t>
            </a:r>
            <a:endParaRPr lang="en-US" dirty="0"/>
          </a:p>
          <a:p>
            <a:r>
              <a:rPr lang="en-US" dirty="0"/>
              <a:t>Cp = Cost incurred per person-hour </a:t>
            </a:r>
          </a:p>
          <a:p>
            <a:r>
              <a:rPr lang="en-US" dirty="0" err="1"/>
              <a:t>hrs</a:t>
            </a:r>
            <a:r>
              <a:rPr lang="en-US" dirty="0"/>
              <a:t> = hours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4BFD9-C7F0-4A84-840C-79AB2A42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</a:p>
        </p:txBody>
      </p:sp>
    </p:spTree>
    <p:extLst>
      <p:ext uri="{BB962C8B-B14F-4D97-AF65-F5344CB8AC3E}">
        <p14:creationId xmlns:p14="http://schemas.microsoft.com/office/powerpoint/2010/main" val="137860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9F26BFA-4D0C-4EC2-A496-1E443C619B15}"/>
              </a:ext>
            </a:extLst>
          </p:cNvPr>
          <p:cNvSpPr txBox="1">
            <a:spLocks/>
          </p:cNvSpPr>
          <p:nvPr/>
        </p:nvSpPr>
        <p:spPr>
          <a:xfrm>
            <a:off x="1195156" y="1607591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Design</a:t>
            </a:r>
          </a:p>
          <a:p>
            <a:r>
              <a:rPr lang="en-US" sz="1800" dirty="0"/>
              <a:t>Tools and Techniques Used</a:t>
            </a:r>
          </a:p>
          <a:p>
            <a:r>
              <a:rPr lang="en-US" sz="1800" dirty="0"/>
              <a:t>Implementation Status</a:t>
            </a:r>
          </a:p>
          <a:p>
            <a:r>
              <a:rPr lang="en-US" sz="1800" dirty="0"/>
              <a:t>Modular Testing</a:t>
            </a:r>
          </a:p>
          <a:p>
            <a:r>
              <a:rPr lang="en-US" sz="1800" dirty="0"/>
              <a:t>Results</a:t>
            </a:r>
          </a:p>
          <a:p>
            <a:r>
              <a:rPr lang="en-US" sz="1800" dirty="0"/>
              <a:t>Conclusion and Future Scope</a:t>
            </a:r>
          </a:p>
          <a:p>
            <a:r>
              <a:rPr lang="en-US" sz="1800" dirty="0"/>
              <a:t>Cost Analysis</a:t>
            </a:r>
          </a:p>
          <a:p>
            <a:r>
              <a:rPr lang="en-US" sz="1800" dirty="0"/>
              <a:t>References</a:t>
            </a:r>
          </a:p>
          <a:p>
            <a:r>
              <a:rPr lang="en-US" sz="1800" dirty="0"/>
              <a:t>Annexure</a:t>
            </a: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</a:rPr>
              <a:t>Conclusion and Future Scope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U-net architectures are still a widely unexplored domain for ensemble learning and could be implemented with numerous methodologies</a:t>
            </a:r>
          </a:p>
          <a:p>
            <a:pPr algn="l"/>
            <a:r>
              <a:rPr lang="en-US" b="0" i="0" u="none" strike="noStrike" baseline="0" dirty="0"/>
              <a:t>A more powerful model such as SE-</a:t>
            </a:r>
            <a:r>
              <a:rPr lang="en-US" b="0" i="0" u="none" strike="noStrike" baseline="0" dirty="0" err="1"/>
              <a:t>ResNext</a:t>
            </a:r>
            <a:r>
              <a:rPr lang="en-US" b="0" i="0" u="none" strike="noStrike" baseline="0" dirty="0"/>
              <a:t>, </a:t>
            </a:r>
            <a:r>
              <a:rPr lang="en-US" b="0" i="0" u="none" strike="noStrike" baseline="0" dirty="0" err="1"/>
              <a:t>EfficientNet</a:t>
            </a:r>
            <a:r>
              <a:rPr lang="en-US" b="0" i="0" u="none" strike="noStrike" baseline="0" dirty="0"/>
              <a:t> and more state-of-the-art models can be implemented and trained over millions of images from the </a:t>
            </a:r>
            <a:r>
              <a:rPr lang="en-US" b="0" i="0" u="none" strike="noStrike" baseline="0" dirty="0" err="1"/>
              <a:t>Imagenet</a:t>
            </a:r>
            <a:r>
              <a:rPr lang="en-US" b="0" i="0" u="none" strike="noStrike" baseline="0" dirty="0"/>
              <a:t>.</a:t>
            </a:r>
            <a:endParaRPr lang="en-US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dirty="0"/>
              <a:t>The performance of GAN can be improved by implementing it in a cyclic fashion, i.e. Cycle GAN, with the Pix2Pix colorization approach</a:t>
            </a:r>
          </a:p>
          <a:p>
            <a:pPr algn="l"/>
            <a:r>
              <a:rPr lang="en-US" b="0" i="0" u="none" strike="noStrike" baseline="0" dirty="0"/>
              <a:t>Colorization can be improved by the virtue of exploring different loss functions using weighted losses to reduce loss problem for low saturation regions.</a:t>
            </a:r>
          </a:p>
          <a:p>
            <a:pPr algn="l"/>
            <a:endParaRPr lang="en-US" b="0" i="0" u="none" strike="noStrike" baseline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758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8865-DEAE-4612-97AF-B61F6AF55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EEA1-8858-40B0-9169-F753007AB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Cheng, Z., Yang, Q. and Sheng, B. (2016). Deep colorization.</a:t>
            </a:r>
          </a:p>
          <a:p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Dahl, R. (2016). Automatic colorization.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Dong, C., Loy, C. C., He, K. and Tang, X. (2014). Learning a deep convolutional network for image super-resolution, </a:t>
            </a:r>
            <a:r>
              <a:rPr lang="en-US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D. Fleet, T. 	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Pajdla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 Schiele and T.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Tuytelaars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(eds), </a:t>
            </a:r>
            <a:r>
              <a:rPr lang="en-US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 – ECCV 2014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Springer International Publishing, </a:t>
            </a:r>
          </a:p>
          <a:p>
            <a:pPr marL="457200" lvl="1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Cham, pp. 184-199.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Goodfellow, I. J.,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Pouget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-Abadie, J., Mirza, M., Xu, B.,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Warde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-Farley, D.,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Ozair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Courville, A. and 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Y. (2014).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Generative adversarial networks.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He, K., Zhang, X., Ren, S. and Sun, J. (2015). Deep residual learning for image recognition.</a:t>
            </a:r>
          </a:p>
          <a:p>
            <a:pPr algn="l"/>
            <a:r>
              <a:rPr lang="de-DE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Huang, Y.-C., Tung, Y.-S., Chen, J.-C., Wang, S.-W. and Wu, J.-L. (2005). An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edge detection based colorization algorithm and 	its applications, pp. 351–354.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Isola, P., Zhu, J.-Y., Zhou, T. and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A. (2018). Image-to-image translation with conditional adversarial networks.</a:t>
            </a:r>
          </a:p>
          <a:p>
            <a:pPr algn="l"/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Jianchao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Yang, Wright, J., Huang, T. and Yi Ma (2008). Image super-resolution as sparse representation of raw image patches, </a:t>
            </a:r>
          </a:p>
          <a:p>
            <a:pPr marL="457200" lvl="1" indent="0">
              <a:buNone/>
            </a:pPr>
            <a:r>
              <a:rPr lang="en-US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2008 IEEE Conference on Computer Vision and Pattern Recognition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1–8.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F10EA-242A-4F9F-97DC-686199909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11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3DAE-EE1B-473B-B3B6-648540F8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C8905-50B5-4EA0-8B9A-E1EE0EB58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Kim, J., Lee, J. K. and Lee, K. M. (2016). Accurate image super-resolution using very deep convolutional networks, </a:t>
            </a:r>
          </a:p>
          <a:p>
            <a:pPr marL="457200" lvl="1" indent="0">
              <a:buNone/>
            </a:pPr>
            <a:r>
              <a:rPr lang="en-US" sz="15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2016 IEEE Conference on Computer Vision and Pattern Recognition (CVPR), 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pp. 1646–1654.</a:t>
            </a:r>
          </a:p>
          <a:p>
            <a:pPr algn="l"/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Ledig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C., Theis, L.,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Huszar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Caballero, J., Cunningham, A., Acosta, A., Aitken, A.,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Tejani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Totz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Wang, Z. and Shi, W. (2017). </a:t>
            </a:r>
          </a:p>
          <a:p>
            <a:pPr marL="457200" lvl="1" indent="0">
              <a:buNone/>
            </a:pP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Photorealistic single image super-resolution using a generative adversarial network.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Levin, A.,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Lischinski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and Weiss, Y. (2004). Colorization using optimization, </a:t>
            </a:r>
            <a:r>
              <a:rPr lang="sv-SE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SIGGRAPH 2004 Papers</a:t>
            </a:r>
            <a:r>
              <a:rPr lang="sv-SE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 689–694.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Long, J.,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Shelhamer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and Darrell, T. (2015). Fully convolutional networks for semantic segmentation, </a:t>
            </a:r>
          </a:p>
          <a:p>
            <a:pPr marL="457200" lvl="1" indent="0">
              <a:buNone/>
            </a:pPr>
            <a:r>
              <a:rPr lang="en-US" sz="15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2015 IEEE Conference on Computer Vision and Pattern Recognition (CVPR), 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pp. 3431–3440</a:t>
            </a:r>
            <a:r>
              <a:rPr lang="en-US" sz="1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Mirza, M. and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Osindero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(2014). Conditional generative adversarial nets.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Pressman, R. S. (1992). Software Engineering (3rd Ed.): A Practitioner’s Approach, McGraw-Hill, Inc., New York, NY, USA.</a:t>
            </a:r>
          </a:p>
          <a:p>
            <a:pPr algn="l"/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Qu, 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Y.,Wong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T.-T. and Heng, P.-A. (2006). Manga colorization, ACM Transactions on Graphics (TOG) 25(3): 1214–1220.</a:t>
            </a:r>
          </a:p>
          <a:p>
            <a:pPr algn="l"/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Radford, A., Metz, L. and 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Chintala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(2016). Unsupervised representation learning with deep convolutional generative adversarial 	networks.</a:t>
            </a:r>
          </a:p>
          <a:p>
            <a:pPr algn="l"/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Shi, W., Caballero, J., 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Husz´ar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Totz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Aitken, A. P., Bishop, R., </a:t>
            </a:r>
            <a:r>
              <a:rPr lang="en-US" sz="15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Rueckert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and Wang, Z. (2016). </a:t>
            </a:r>
          </a:p>
          <a:p>
            <a:pPr marL="457200" lvl="1" indent="0">
              <a:buNone/>
            </a:pP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Real-time single image and video super-resolution using an efficient sub-pixel convolutional neural network, </a:t>
            </a:r>
          </a:p>
          <a:p>
            <a:pPr marL="457200" lvl="1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5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2016 IEEE Conference on Computer Vision and Pattern Recognition (CVPR),</a:t>
            </a:r>
            <a:r>
              <a:rPr lang="en-US" sz="15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pp. 1874–1883.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8E4A7B-00AC-4117-8CCF-32F4EA319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99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E956-2FFC-48BF-8208-EB43E244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F4E2-85E8-43A6-B7A9-9BF4922BE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Simonyan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 and Zisserman, A. (2015). Very deep convolutional networks for large-scale image recognition.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Tola, E.,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Lepetit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V. and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Fua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 (2008). A fast local descriptor for dense matching, </a:t>
            </a:r>
            <a:r>
              <a:rPr lang="en-US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Proc. CVPR 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Tom and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Katsaggelos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(1996). Reconstruction of a high-resolution image by simultaneous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egistration, restoration, and interpolation of 	low-resolution images, </a:t>
            </a:r>
            <a:r>
              <a:rPr lang="en-US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Anon (ed.), </a:t>
            </a:r>
            <a:r>
              <a:rPr lang="en-US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International Conference on Image Processing,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Vol. 2, IEEE, pp. 539–542. 	Proceedings of the 1995 IEEE International Conference on Image Processing. Part 3 (of 3) ; Conference date: 23-10-1995 	Through 26-10-1995.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TSAI, R. (1984).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Multiframe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restoration and registration</a:t>
            </a:r>
            <a:r>
              <a:rPr lang="en-US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Advance Computer Visual and Image Processing 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 317–339.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Welsh, T.,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Ashikhmin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and Mueller, K. (2002). Transferring color to greyscale </a:t>
            </a:r>
            <a:r>
              <a:rPr lang="fr-FR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images, </a:t>
            </a:r>
            <a:r>
              <a:rPr lang="fr-FR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Trans. Graph</a:t>
            </a:r>
            <a:r>
              <a:rPr lang="fr-FR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21: 277–280.</a:t>
            </a:r>
          </a:p>
          <a:p>
            <a:pPr algn="l"/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Yatziv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and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Sapiro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(2006). Fast image and video colorization using chrominance blending,</a:t>
            </a:r>
          </a:p>
          <a:p>
            <a:pPr marL="457200" lvl="1" indent="0">
              <a:buNone/>
            </a:pP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4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Image Processing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15(5): 1120–1129.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Zhu, J.-Y.,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henbuhl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Shechtman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and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Efros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A. (2018). Generative visual manipulation on the natural image manifold.</a:t>
            </a:r>
          </a:p>
          <a:p>
            <a:pPr algn="l"/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Arjovsky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Chintala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and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Bottou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(2017). Wasserstein </a:t>
            </a:r>
            <a:r>
              <a:rPr lang="en-US" sz="14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en-US" sz="1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Yu, J., Fan, Y., Yang, J., Xu, N., Wang, Z., Wang, X. and Huang, T. (2018). Wide activation for efficient and accurate image super-resolution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1565C-5D67-40D7-B395-3C7619E51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37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 !!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91631" y="1352533"/>
            <a:ext cx="2228612" cy="1860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generative network, G, is supposed to learn the underlying distribution of a latent space, Y. </a:t>
            </a:r>
          </a:p>
          <a:p>
            <a:r>
              <a:rPr lang="en-US" dirty="0"/>
              <a:t>The Discriminator network D takes in both the fabricated outputs generated by G and real inputs from the underlying distribution Y. </a:t>
            </a:r>
          </a:p>
          <a:p>
            <a:r>
              <a:rPr lang="en-US" dirty="0"/>
              <a:t>The network produces a probability of the image belonging to the real or fabricated space. 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116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20AD35-2894-4BA9-8011-296ECB307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31" t="65036" r="41232" b="7306"/>
          <a:stretch/>
        </p:blipFill>
        <p:spPr>
          <a:xfrm>
            <a:off x="4927104" y="3734430"/>
            <a:ext cx="1695637" cy="36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99195A-6767-420A-B782-867135D30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16" t="77874" r="43337" b="2928"/>
          <a:stretch/>
        </p:blipFill>
        <p:spPr>
          <a:xfrm>
            <a:off x="5246700" y="2450538"/>
            <a:ext cx="1056443" cy="407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DF34E9-B157-42B0-AF60-BE2EB1D248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127" b="88507"/>
          <a:stretch/>
        </p:blipFill>
        <p:spPr>
          <a:xfrm>
            <a:off x="2526085" y="4099556"/>
            <a:ext cx="6861119" cy="323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283140-38A1-49F7-AEC2-2CADE30360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253" t="15918" r="702" b="71390"/>
          <a:stretch/>
        </p:blipFill>
        <p:spPr>
          <a:xfrm>
            <a:off x="1842052" y="4569927"/>
            <a:ext cx="395120" cy="341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DB93F0-996C-4106-B30F-2AB3434540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2" t="32490" b="56414"/>
          <a:stretch/>
        </p:blipFill>
        <p:spPr>
          <a:xfrm>
            <a:off x="2237172" y="4607978"/>
            <a:ext cx="7794310" cy="3011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C478F-4579-4616-8F71-162678846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1915" y="4989259"/>
            <a:ext cx="4803326" cy="301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616EFD-3DFA-4337-BB5A-436367A30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587" y="5410232"/>
            <a:ext cx="6242425" cy="6386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BD078B-4A27-4E10-96C2-1D70ACF1F7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939" y="1660441"/>
            <a:ext cx="8113289" cy="7294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C1BF3E-D7BC-47B1-BFF2-182BC5849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7522" y="2879787"/>
            <a:ext cx="8248657" cy="12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4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D0221-B19A-4F9E-BB69-C456DE12BA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59" t="28019" b="61423"/>
          <a:stretch/>
        </p:blipFill>
        <p:spPr>
          <a:xfrm>
            <a:off x="1944209" y="2654052"/>
            <a:ext cx="6278155" cy="397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CE12E-AF99-41D4-81AC-F18BF238A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9" t="41841" b="48456"/>
          <a:stretch/>
        </p:blipFill>
        <p:spPr>
          <a:xfrm>
            <a:off x="1944209" y="3087145"/>
            <a:ext cx="7176278" cy="365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6978F-10E7-48C2-B171-67272DD1D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9" t="42981" r="77869" b="49941"/>
          <a:stretch/>
        </p:blipFill>
        <p:spPr>
          <a:xfrm>
            <a:off x="8069802" y="2719525"/>
            <a:ext cx="1961965" cy="266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523105-066F-43BE-B88F-0A5369D44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" t="55145" r="84353" b="38367"/>
          <a:stretch/>
        </p:blipFill>
        <p:spPr>
          <a:xfrm>
            <a:off x="9050784" y="3101884"/>
            <a:ext cx="1432427" cy="2441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CBDD22-86FE-470C-B08C-5E0C57CA8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5" t="54634" b="35334"/>
          <a:stretch/>
        </p:blipFill>
        <p:spPr>
          <a:xfrm>
            <a:off x="1245833" y="3452272"/>
            <a:ext cx="7804951" cy="377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BA3911-FDF2-40E1-9FBE-54C0B9009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9" t="72808" r="21681" b="-1"/>
          <a:stretch/>
        </p:blipFill>
        <p:spPr>
          <a:xfrm>
            <a:off x="3508798" y="4024623"/>
            <a:ext cx="5172885" cy="1023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CFD62A-8672-40FC-AAB7-CA72813CE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19" y="1673256"/>
            <a:ext cx="9142891" cy="88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3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706E-315C-488B-A5BF-6FF22C57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Annexure : Performance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E2C5F-D9AB-48CD-B7F9-E4A4F9D52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 define the content loss as the L2 distance between the feature representations of the reconstructed image               and the reference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FE956-DFF3-424A-BB6D-87916CD5E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95A46-C0E6-403C-AF76-CCBB2B674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2385578"/>
            <a:ext cx="6697010" cy="1095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D7D0FC-8552-4D38-9B6F-859EAC5E9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16" y="1924313"/>
            <a:ext cx="864407" cy="376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B7ACF7-E100-4529-83A3-B3FA78031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9250" b="10481"/>
          <a:stretch/>
        </p:blipFill>
        <p:spPr>
          <a:xfrm>
            <a:off x="7840106" y="1924313"/>
            <a:ext cx="423611" cy="298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6E52FE-D0F5-43F3-A120-3F28EE16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3595805"/>
            <a:ext cx="9202434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4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4FDE2-7D90-484D-AFF5-7BFD7B5D3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Annexure: Performance Parameters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81E619-75B8-4093-A8D9-6959118FA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3997" y="1836831"/>
            <a:ext cx="9402487" cy="15242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3D8EA0-6BA6-4DF2-88B0-EF2A4189F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Astronomical image colourisation and super-resolution using GANS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03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 can be divided into two sub-problems:</a:t>
            </a:r>
          </a:p>
          <a:p>
            <a:pPr lvl="1"/>
            <a:r>
              <a:rPr lang="en-US" dirty="0"/>
              <a:t>Create an efﬁcient model to colorize grayscale images</a:t>
            </a:r>
          </a:p>
          <a:p>
            <a:pPr lvl="1"/>
            <a:r>
              <a:rPr lang="en-US" dirty="0"/>
              <a:t>Take a colorized image and upscale it n times the original size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Keywords: GAN, Neural Network, NodeJS, puppeteer, Convolutional Neural Network, Upscaling, Colorization.</a:t>
            </a:r>
          </a:p>
          <a:p>
            <a:endParaRPr lang="en-US" dirty="0"/>
          </a:p>
          <a:p>
            <a:endParaRPr lang="en-IN" dirty="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268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056F5D-6626-4B27-B369-D8AB72BA10EE}"/>
              </a:ext>
            </a:extLst>
          </p:cNvPr>
          <p:cNvSpPr txBox="1"/>
          <p:nvPr/>
        </p:nvSpPr>
        <p:spPr>
          <a:xfrm>
            <a:off x="5134504" y="5894711"/>
            <a:ext cx="2065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dirty="0"/>
              <a:t>Figure 2: Basic Block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EB080-AE66-489B-AEBF-34EEEC35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94" y="1706693"/>
            <a:ext cx="7575612" cy="40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A7AA6-4C9C-41E8-AC00-1F615D7AB952}"/>
              </a:ext>
            </a:extLst>
          </p:cNvPr>
          <p:cNvSpPr txBox="1"/>
          <p:nvPr/>
        </p:nvSpPr>
        <p:spPr>
          <a:xfrm>
            <a:off x="4981994" y="2480646"/>
            <a:ext cx="222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Figure 3: Data Preprocessing</a:t>
            </a:r>
            <a:endParaRPr lang="en-IN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3BC5E-7BDB-4BCD-8320-C8C4909A6094}"/>
              </a:ext>
            </a:extLst>
          </p:cNvPr>
          <p:cNvSpPr txBox="1"/>
          <p:nvPr/>
        </p:nvSpPr>
        <p:spPr>
          <a:xfrm>
            <a:off x="3047976" y="5758027"/>
            <a:ext cx="6094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000" dirty="0"/>
              <a:t>Figure 4: Basic GAN architecture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B4E2F1-B3EA-4017-9A13-8B75E376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58" y="1336553"/>
            <a:ext cx="6549852" cy="1186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C46B8D-8551-429D-8916-9906AC4A7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9" b="3832"/>
          <a:stretch/>
        </p:blipFill>
        <p:spPr>
          <a:xfrm>
            <a:off x="2387329" y="2802572"/>
            <a:ext cx="7415814" cy="28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7653170B-EFDA-4CAC-9805-4488DC24E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97" y="1530196"/>
            <a:ext cx="5908888" cy="379760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5D8522-F0EA-4A77-8719-989ED0926B28}"/>
              </a:ext>
            </a:extLst>
          </p:cNvPr>
          <p:cNvSpPr txBox="1"/>
          <p:nvPr/>
        </p:nvSpPr>
        <p:spPr>
          <a:xfrm>
            <a:off x="3047981" y="5561726"/>
            <a:ext cx="6094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Figure 8: Encoder Decoder Generator (</a:t>
            </a:r>
            <a:r>
              <a:rPr lang="en-US" sz="1000" b="0" i="0" u="none" strike="noStrike" baseline="0" dirty="0" err="1"/>
              <a:t>Ronneberger</a:t>
            </a:r>
            <a:r>
              <a:rPr lang="en-US" sz="1000" b="0" i="0" u="none" strike="noStrike" baseline="0" dirty="0"/>
              <a:t> et al., 2015)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657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diagram of Project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5F8F81-014F-4F9D-8FE4-9653F5BAF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30" y="1442085"/>
            <a:ext cx="7675222" cy="39738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54247-638E-434C-8C59-EF686B535F85}"/>
              </a:ext>
            </a:extLst>
          </p:cNvPr>
          <p:cNvSpPr txBox="1"/>
          <p:nvPr/>
        </p:nvSpPr>
        <p:spPr>
          <a:xfrm>
            <a:off x="3047981" y="5415915"/>
            <a:ext cx="6094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Figure 9: </a:t>
            </a:r>
            <a:r>
              <a:rPr lang="en-US" sz="1000" dirty="0" err="1"/>
              <a:t>Ledig</a:t>
            </a:r>
            <a:r>
              <a:rPr lang="en-US" sz="1000" dirty="0"/>
              <a:t> SRGAN Architecture (</a:t>
            </a:r>
            <a:r>
              <a:rPr lang="en-US" sz="1000" dirty="0" err="1"/>
              <a:t>Ledig</a:t>
            </a:r>
            <a:r>
              <a:rPr lang="en-US" sz="1000" dirty="0"/>
              <a:t> et al., 2017)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43295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800" dirty="0">
                <a:effectLst/>
              </a:rPr>
              <a:t>Final Design</a:t>
            </a:r>
            <a:endParaRPr lang="en-IN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1200" dirty="0">
                <a:cs typeface="Times New Roman" panose="02020603050405020304" pitchFamily="18" charset="0"/>
              </a:rPr>
              <a:t>Astronomical image colourisation and super-resolution using GANS</a:t>
            </a:r>
            <a:endParaRPr lang="en-IN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19540" y="150750"/>
            <a:ext cx="1233271" cy="10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573EAF-243D-44F5-A94B-E81D68A89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4900" y="1870254"/>
            <a:ext cx="9982200" cy="3789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EB5D4-B16B-4DC5-BE4B-D1DA38C0A953}"/>
              </a:ext>
            </a:extLst>
          </p:cNvPr>
          <p:cNvSpPr txBox="1"/>
          <p:nvPr/>
        </p:nvSpPr>
        <p:spPr>
          <a:xfrm>
            <a:off x="8353887" y="4580877"/>
            <a:ext cx="12517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P value is arbitrary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5931A-377F-48C6-B154-3E83588145D0}"/>
              </a:ext>
            </a:extLst>
          </p:cNvPr>
          <p:cNvSpPr txBox="1"/>
          <p:nvPr/>
        </p:nvSpPr>
        <p:spPr>
          <a:xfrm>
            <a:off x="4914511" y="5659258"/>
            <a:ext cx="2361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Fig 1: Basic GAN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9666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f03431380_win32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4873beb7-5857-4685-be1f-d57550cc96c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</TotalTime>
  <Words>2279</Words>
  <Application>Microsoft Office PowerPoint</Application>
  <PresentationFormat>Widescreen</PresentationFormat>
  <Paragraphs>234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Euphemia</vt:lpstr>
      <vt:lpstr>Plantagenet Cherokee</vt:lpstr>
      <vt:lpstr>Times New Roman</vt:lpstr>
      <vt:lpstr>Wingdings</vt:lpstr>
      <vt:lpstr>tf03431380_win32</vt:lpstr>
      <vt:lpstr>K.K.Wagh Institute of Engineering Education &amp; Research   Astronomical image colourisation and super-resolution using GANS</vt:lpstr>
      <vt:lpstr>Team members</vt:lpstr>
      <vt:lpstr>Content</vt:lpstr>
      <vt:lpstr>Problem Definition</vt:lpstr>
      <vt:lpstr>Block diagram of Project</vt:lpstr>
      <vt:lpstr>Block diagram of Project</vt:lpstr>
      <vt:lpstr>Block diagram of Project</vt:lpstr>
      <vt:lpstr>Block diagram of Project</vt:lpstr>
      <vt:lpstr>Final Design</vt:lpstr>
      <vt:lpstr>Tools</vt:lpstr>
      <vt:lpstr>Image Colorization Technique</vt:lpstr>
      <vt:lpstr>Image Upscaling Technique</vt:lpstr>
      <vt:lpstr>Implementation Status</vt:lpstr>
      <vt:lpstr>Implementation Status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Cost Estimation </vt:lpstr>
      <vt:lpstr>Cost Estimation</vt:lpstr>
      <vt:lpstr>Cost Estimation</vt:lpstr>
      <vt:lpstr>Conclusion and Future Scope</vt:lpstr>
      <vt:lpstr>References</vt:lpstr>
      <vt:lpstr>References</vt:lpstr>
      <vt:lpstr>References</vt:lpstr>
      <vt:lpstr>Thank You !!</vt:lpstr>
      <vt:lpstr>Mathematical Model</vt:lpstr>
      <vt:lpstr>Mathematical Model</vt:lpstr>
      <vt:lpstr>Mathematical Model</vt:lpstr>
      <vt:lpstr>Annexure : Performance Parameters</vt:lpstr>
      <vt:lpstr>Annexure: Performance 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course</dc:title>
  <dc:creator>itdept</dc:creator>
  <cp:lastModifiedBy>Shinigami Shrek</cp:lastModifiedBy>
  <cp:revision>65</cp:revision>
  <dcterms:created xsi:type="dcterms:W3CDTF">2021-02-09T13:55:32Z</dcterms:created>
  <dcterms:modified xsi:type="dcterms:W3CDTF">2021-06-22T05:12:34Z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